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</p:sldMasterIdLst>
  <p:notesMasterIdLst>
    <p:notesMasterId r:id="rId20"/>
  </p:notesMasterIdLst>
  <p:sldIdLst>
    <p:sldId id="272" r:id="rId2"/>
    <p:sldId id="257" r:id="rId3"/>
    <p:sldId id="258" r:id="rId4"/>
    <p:sldId id="259" r:id="rId5"/>
    <p:sldId id="261" r:id="rId6"/>
    <p:sldId id="264" r:id="rId7"/>
    <p:sldId id="269" r:id="rId8"/>
    <p:sldId id="260" r:id="rId9"/>
    <p:sldId id="270" r:id="rId10"/>
    <p:sldId id="265" r:id="rId11"/>
    <p:sldId id="268" r:id="rId12"/>
    <p:sldId id="266" r:id="rId13"/>
    <p:sldId id="273" r:id="rId14"/>
    <p:sldId id="274" r:id="rId15"/>
    <p:sldId id="275" r:id="rId16"/>
    <p:sldId id="276" r:id="rId17"/>
    <p:sldId id="271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256" autoAdjust="0"/>
  </p:normalViewPr>
  <p:slideViewPr>
    <p:cSldViewPr snapToGrid="0">
      <p:cViewPr varScale="1">
        <p:scale>
          <a:sx n="72" d="100"/>
          <a:sy n="72" d="100"/>
        </p:scale>
        <p:origin x="8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719B9-3619-41AA-BCAE-22C03ADE95C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8539A-14C3-4B15-A9E5-CD7BF9DA0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539A-14C3-4B15-A9E5-CD7BF9DA01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8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539A-14C3-4B15-A9E5-CD7BF9DA01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43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539A-14C3-4B15-A9E5-CD7BF9DA01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15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539A-14C3-4B15-A9E5-CD7BF9DA01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20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539A-14C3-4B15-A9E5-CD7BF9DA01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8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539A-14C3-4B15-A9E5-CD7BF9DA01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37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539A-14C3-4B15-A9E5-CD7BF9DA01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87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539A-14C3-4B15-A9E5-CD7BF9DA01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45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539A-14C3-4B15-A9E5-CD7BF9DA01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13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539A-14C3-4B15-A9E5-CD7BF9DA01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3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855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43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01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2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43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0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944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6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2A54C80-263E-416B-A8E0-580EDEADCBDC}" type="datetimeFigureOut">
              <a:rPr lang="en-US" smtClean="0"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68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4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94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7859" y="1532053"/>
            <a:ext cx="4651392" cy="1956993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Quick, easy,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tasty 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snacks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Lauren Shelor, </a:t>
            </a:r>
            <a:r>
              <a:rPr lang="en-US" dirty="0" err="1" smtClean="0"/>
              <a:t>rd</a:t>
            </a:r>
            <a:r>
              <a:rPr lang="en-US" dirty="0" smtClean="0"/>
              <a:t>, </a:t>
            </a:r>
            <a:r>
              <a:rPr lang="en-US" dirty="0" err="1" smtClean="0"/>
              <a:t>ldn</a:t>
            </a:r>
            <a:r>
              <a:rPr lang="en-US" dirty="0" smtClean="0"/>
              <a:t>, </a:t>
            </a:r>
            <a:r>
              <a:rPr lang="en-US" dirty="0" err="1" smtClean="0"/>
              <a:t>ciec</a:t>
            </a:r>
            <a:endParaRPr lang="en-US" dirty="0" smtClean="0"/>
          </a:p>
          <a:p>
            <a:r>
              <a:rPr lang="en-US" dirty="0" smtClean="0"/>
              <a:t>Health educator, </a:t>
            </a:r>
            <a:r>
              <a:rPr lang="en-US" dirty="0" smtClean="0"/>
              <a:t>Hokie Wellness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26" y="1281963"/>
            <a:ext cx="3964057" cy="264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57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Good option!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551709"/>
            <a:ext cx="9427248" cy="50892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8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atmedia.imgix.net/3bb6439f17c516d0b8e0ed8ddad0cc436bcee7a8?w=800&amp;fit=ma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t="20168" r="10775" b="17471"/>
          <a:stretch/>
        </p:blipFill>
        <p:spPr bwMode="auto">
          <a:xfrm>
            <a:off x="4281351" y="1962078"/>
            <a:ext cx="2675624" cy="26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whole wheat ritz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7"/>
          <a:stretch/>
        </p:blipFill>
        <p:spPr bwMode="auto">
          <a:xfrm>
            <a:off x="8523146" y="1989146"/>
            <a:ext cx="2665464" cy="26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33704" y="4825588"/>
            <a:ext cx="3644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WHOLE GRAIN CRACKERS</a:t>
            </a:r>
          </a:p>
          <a:p>
            <a:pPr lvl="0" algn="ctr">
              <a:defRPr/>
            </a:pPr>
            <a:r>
              <a:rPr lang="en-US" b="1" dirty="0">
                <a:solidFill>
                  <a:schemeClr val="accent2"/>
                </a:solidFill>
              </a:rPr>
              <a:t>(FIBER + CARBS)</a:t>
            </a:r>
            <a:endParaRPr lang="en-US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8702" y="4825587"/>
            <a:ext cx="314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TUNA SALAD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(PROTEIN + FAT)</a:t>
            </a:r>
            <a:endParaRPr lang="en-US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2381" y="2431170"/>
            <a:ext cx="2744730" cy="175432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1 Can Tuna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2 T mayo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2 T chopped onion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2 T chopped celery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½ T pickle relish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½ T lemon juice</a:t>
            </a:r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9118" y="2754335"/>
            <a:ext cx="4755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accent2"/>
                </a:solidFill>
              </a:rPr>
              <a:t>+</a:t>
            </a:r>
            <a:endParaRPr lang="en-US" sz="6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the best option…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638277" y="2058940"/>
            <a:ext cx="4184034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ß"/>
            </a:pPr>
            <a:endParaRPr lang="en-US" sz="3200" b="1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Fat </a:t>
            </a: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Carbs</a:t>
            </a: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strike="sngStrike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Fiber</a:t>
            </a: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strike="sngStrike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Protein</a:t>
            </a: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http://www.fritolay.com/images/default-source/blue-bag-image/doritos-nacho-cheese.png?sfvrsn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24" y="2295938"/>
            <a:ext cx="2080591" cy="300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&quot;No&quot; Symbol 4"/>
          <p:cNvSpPr/>
          <p:nvPr/>
        </p:nvSpPr>
        <p:spPr>
          <a:xfrm>
            <a:off x="1205424" y="1875682"/>
            <a:ext cx="4061792" cy="3849272"/>
          </a:xfrm>
          <a:prstGeom prst="noSmoking">
            <a:avLst>
              <a:gd name="adj" fmla="val 385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28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Better</a:t>
            </a:r>
            <a:r>
              <a:rPr lang="en-US" dirty="0" smtClean="0">
                <a:latin typeface="Arial Black" panose="020B0A04020102020204" pitchFamily="34" charset="0"/>
              </a:rPr>
              <a:t> </a:t>
            </a:r>
            <a:r>
              <a:rPr lang="en-US" dirty="0" smtClean="0">
                <a:latin typeface="Arial Black" panose="020B0A04020102020204" pitchFamily="34" charset="0"/>
              </a:rPr>
              <a:t>option!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551709"/>
            <a:ext cx="9427248" cy="50892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8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506330" y="2048798"/>
            <a:ext cx="269753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</a:t>
            </a: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Fiber</a:t>
            </a:r>
            <a:endParaRPr lang="en-US" sz="3200" strike="sngStrike" dirty="0" smtClean="0">
              <a:solidFill>
                <a:schemeClr val="accent2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sym typeface="Wingdings" panose="05000000000000000000" pitchFamily="2" charset="2"/>
              </a:rPr>
              <a:t></a:t>
            </a:r>
            <a:r>
              <a:rPr lang="en-US" sz="3200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en-US" sz="3200" dirty="0">
                <a:solidFill>
                  <a:schemeClr val="accent2"/>
                </a:solidFill>
                <a:sym typeface="Wingdings" panose="05000000000000000000" pitchFamily="2" charset="2"/>
              </a:rPr>
              <a:t>Carbs </a:t>
            </a:r>
            <a:endParaRPr lang="en-US" sz="3200" dirty="0" smtClean="0">
              <a:solidFill>
                <a:schemeClr val="accent2"/>
              </a:solidFill>
              <a:sym typeface="Wingdings" panose="05000000000000000000" pitchFamily="2" charset="2"/>
            </a:endParaRPr>
          </a:p>
          <a:p>
            <a:pPr marL="0" indent="0" algn="r">
              <a:buNone/>
            </a:pP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Protein </a:t>
            </a:r>
            <a:r>
              <a:rPr lang="en-US" sz="32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</a:p>
          <a:p>
            <a:pPr marL="0" indent="0" algn="r">
              <a:buNone/>
            </a:pP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Fat </a:t>
            </a:r>
            <a:r>
              <a:rPr lang="en-US" sz="32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392217"/>
              </p:ext>
            </p:extLst>
          </p:nvPr>
        </p:nvGraphicFramePr>
        <p:xfrm>
          <a:off x="748375" y="3618345"/>
          <a:ext cx="4679221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0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8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6" name="Picture 2" descr="This alt value should not be empty if you assign primary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7" y="1891296"/>
            <a:ext cx="3765726" cy="376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assets.kraftfoods.com/KHProducts/1365x960/00029000016651_A1C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558" y="2125367"/>
            <a:ext cx="3297583" cy="32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about beverages?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5572" y="1737360"/>
            <a:ext cx="7741923" cy="214317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Proper hydration is important because: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accent2"/>
                </a:solidFill>
              </a:rPr>
              <a:t>When we sweat, we lose water 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accent2"/>
                </a:solidFill>
              </a:rPr>
              <a:t>Fluids carry nutrients to the body’s cells to help it function</a:t>
            </a:r>
          </a:p>
          <a:p>
            <a:pPr lvl="3">
              <a:lnSpc>
                <a:spcPct val="150000"/>
              </a:lnSpc>
            </a:pPr>
            <a:r>
              <a:rPr lang="en-US" sz="2400" dirty="0" smtClean="0">
                <a:solidFill>
                  <a:schemeClr val="accent2"/>
                </a:solidFill>
              </a:rPr>
              <a:t>When you are well hydrated, </a:t>
            </a:r>
            <a:r>
              <a:rPr lang="en-US" sz="2400" b="1" dirty="0" smtClean="0">
                <a:solidFill>
                  <a:schemeClr val="accent2"/>
                </a:solidFill>
              </a:rPr>
              <a:t>your heart doesn’t have to work as hard!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accent2"/>
                </a:solidFill>
              </a:rPr>
              <a:t>Staying hydrated improves physical performance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accent2"/>
                </a:solidFill>
              </a:rPr>
              <a:t>Water helps to cushion the body’s joints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32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if you don’t drink enough water?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1485" y="2317555"/>
            <a:ext cx="6893781" cy="632422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</a:pPr>
            <a:r>
              <a:rPr lang="en-US" sz="2200" dirty="0" smtClean="0">
                <a:solidFill>
                  <a:schemeClr val="accent2"/>
                </a:solidFill>
              </a:rPr>
              <a:t>Risk of dehydration, </a:t>
            </a:r>
            <a:r>
              <a:rPr lang="en-US" sz="2200" b="1" dirty="0" smtClean="0">
                <a:solidFill>
                  <a:schemeClr val="accent2"/>
                </a:solidFill>
              </a:rPr>
              <a:t>especially in summer months</a:t>
            </a:r>
          </a:p>
          <a:p>
            <a:pPr lvl="1">
              <a:lnSpc>
                <a:spcPct val="200000"/>
              </a:lnSpc>
            </a:pPr>
            <a:r>
              <a:rPr lang="en-US" sz="2200" dirty="0" smtClean="0">
                <a:solidFill>
                  <a:schemeClr val="accent2"/>
                </a:solidFill>
              </a:rPr>
              <a:t>Body unable to maintain temperature and may overheat</a:t>
            </a:r>
          </a:p>
          <a:p>
            <a:pPr lvl="1">
              <a:lnSpc>
                <a:spcPct val="200000"/>
              </a:lnSpc>
            </a:pPr>
            <a:r>
              <a:rPr lang="en-US" sz="2200" dirty="0" smtClean="0">
                <a:solidFill>
                  <a:schemeClr val="accent2"/>
                </a:solidFill>
              </a:rPr>
              <a:t>Affects mood and brain function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7280" y="2171782"/>
            <a:ext cx="3803374" cy="286232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Signs of dehydration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Fatigue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Flushed skin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Light-headedness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Dark-colored urine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Confusion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Headache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much fluid do you need?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949395"/>
            <a:ext cx="6893781" cy="2532741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Depends on a variety of factors</a:t>
            </a:r>
          </a:p>
          <a:p>
            <a:pPr lvl="3">
              <a:lnSpc>
                <a:spcPct val="10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Activity level</a:t>
            </a:r>
          </a:p>
          <a:p>
            <a:pPr lvl="3">
              <a:lnSpc>
                <a:spcPct val="10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Your health</a:t>
            </a:r>
          </a:p>
          <a:p>
            <a:pPr lvl="3">
              <a:lnSpc>
                <a:spcPct val="10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Environment </a:t>
            </a:r>
          </a:p>
          <a:p>
            <a:pPr lvl="3">
              <a:lnSpc>
                <a:spcPct val="10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Metabolism </a:t>
            </a:r>
          </a:p>
          <a:p>
            <a:pPr lvl="1">
              <a:lnSpc>
                <a:spcPct val="10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In </a:t>
            </a:r>
            <a:r>
              <a:rPr lang="en-US" u="sng" dirty="0" smtClean="0">
                <a:solidFill>
                  <a:schemeClr val="accent2"/>
                </a:solidFill>
              </a:rPr>
              <a:t>general</a:t>
            </a:r>
            <a:r>
              <a:rPr lang="en-US" dirty="0" smtClean="0">
                <a:solidFill>
                  <a:schemeClr val="accent2"/>
                </a:solidFill>
              </a:rPr>
              <a:t>, 6-8 cups of fluid daily</a:t>
            </a:r>
          </a:p>
          <a:p>
            <a:pPr marL="201168" lvl="1" indent="0">
              <a:lnSpc>
                <a:spcPct val="100000"/>
              </a:lnSpc>
              <a:buNone/>
            </a:pPr>
            <a:r>
              <a:rPr lang="en-US" dirty="0" smtClean="0">
                <a:solidFill>
                  <a:schemeClr val="accent2"/>
                </a:solidFill>
              </a:rPr>
              <a:t>      *</a:t>
            </a:r>
            <a:r>
              <a:rPr lang="en-US" sz="1800" dirty="0" smtClean="0">
                <a:solidFill>
                  <a:schemeClr val="accent2"/>
                </a:solidFill>
              </a:rPr>
              <a:t>(actual fluid needs are very individualized)</a:t>
            </a:r>
          </a:p>
          <a:p>
            <a:pPr lvl="1">
              <a:lnSpc>
                <a:spcPct val="10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You may need </a:t>
            </a:r>
            <a:r>
              <a:rPr lang="en-US" b="1" dirty="0" smtClean="0">
                <a:solidFill>
                  <a:schemeClr val="accent2"/>
                </a:solidFill>
              </a:rPr>
              <a:t>more than this</a:t>
            </a:r>
            <a:r>
              <a:rPr lang="en-US" dirty="0" smtClean="0">
                <a:solidFill>
                  <a:schemeClr val="accent2"/>
                </a:solidFill>
              </a:rPr>
              <a:t> if:</a:t>
            </a:r>
          </a:p>
          <a:p>
            <a:pPr lvl="3">
              <a:lnSpc>
                <a:spcPct val="10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You are working in hot conditions </a:t>
            </a:r>
            <a:r>
              <a:rPr lang="en-US" sz="1800" b="1" dirty="0" smtClean="0">
                <a:solidFill>
                  <a:schemeClr val="accent2"/>
                </a:solidFill>
              </a:rPr>
              <a:t>(even if you are inside!)</a:t>
            </a:r>
          </a:p>
          <a:p>
            <a:pPr lvl="3">
              <a:lnSpc>
                <a:spcPct val="10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You perspire heavily</a:t>
            </a:r>
          </a:p>
          <a:p>
            <a:pPr lvl="3">
              <a:lnSpc>
                <a:spcPct val="10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Your urine is a dark  yellow or amber color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966" y="2504661"/>
            <a:ext cx="3849942" cy="23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37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counts as fluid?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9559" y="1737360"/>
            <a:ext cx="6893781" cy="2532741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Water is best!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Fruits and vegetables with high water content</a:t>
            </a:r>
          </a:p>
          <a:p>
            <a:pPr lvl="3">
              <a:lnSpc>
                <a:spcPct val="15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Cucumbers, celery, tomatoes, green peppers</a:t>
            </a:r>
          </a:p>
          <a:p>
            <a:pPr lvl="3">
              <a:lnSpc>
                <a:spcPct val="15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Watermelon, strawberries, cantaloupe, grapefruit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Soup broths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Milk 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Smoothies 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Herbal tea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1" y="1930620"/>
            <a:ext cx="2855836" cy="1891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206" y="4015408"/>
            <a:ext cx="2846891" cy="194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89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o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80" y="2354701"/>
            <a:ext cx="4656725" cy="349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the best option…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1634" y="2160587"/>
            <a:ext cx="4360436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ß"/>
            </a:pPr>
            <a:endParaRPr lang="en-US" sz="3200" b="1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strike="sngStrike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Fat </a:t>
            </a: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Carbs (from sugar)</a:t>
            </a: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strike="sngStrike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Fiber</a:t>
            </a: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strike="sngStrike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Protein</a:t>
            </a: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5" name="&quot;No&quot; Symbol 4"/>
          <p:cNvSpPr/>
          <p:nvPr/>
        </p:nvSpPr>
        <p:spPr>
          <a:xfrm>
            <a:off x="1276184" y="1924545"/>
            <a:ext cx="4656725" cy="4352856"/>
          </a:xfrm>
          <a:prstGeom prst="noSmoking">
            <a:avLst>
              <a:gd name="adj" fmla="val 385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6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Better</a:t>
            </a:r>
            <a:r>
              <a:rPr lang="en-US" dirty="0" smtClean="0">
                <a:latin typeface="Arial Black" panose="020B0A04020102020204" pitchFamily="34" charset="0"/>
              </a:rPr>
              <a:t> </a:t>
            </a:r>
            <a:r>
              <a:rPr lang="en-US" dirty="0" smtClean="0">
                <a:latin typeface="Arial Black" panose="020B0A04020102020204" pitchFamily="34" charset="0"/>
              </a:rPr>
              <a:t>option!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551709"/>
            <a:ext cx="9427248" cy="50892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8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37584"/>
              </p:ext>
            </p:extLst>
          </p:nvPr>
        </p:nvGraphicFramePr>
        <p:xfrm>
          <a:off x="3995431" y="2662240"/>
          <a:ext cx="9285166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78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8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SECRETLY HEALTHY MILKSHAKE</a:t>
                      </a:r>
                      <a:endParaRPr lang="en-US" dirty="0">
                        <a:solidFill>
                          <a:schemeClr val="accent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c. Spinach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c. Unsweetened almond milk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bananas (try frozen!)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sz="1800" dirty="0" err="1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Tbsp</a:t>
                      </a:r>
                      <a:r>
                        <a:rPr lang="en-US" sz="18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cacao powder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tablespoons almond butter or peanut butter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ß"/>
                      </a:pPr>
                      <a:r>
                        <a:rPr lang="en-US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ß"/>
                      </a:pPr>
                      <a:endParaRPr lang="en-US" dirty="0" smtClean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ß"/>
                      </a:pPr>
                      <a:r>
                        <a:rPr lang="en-US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Carbs and fiber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ß"/>
                      </a:pPr>
                      <a:endParaRPr lang="en-US" dirty="0" smtClean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ß"/>
                      </a:pPr>
                      <a:r>
                        <a:rPr lang="en-US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 and protein</a:t>
                      </a:r>
                      <a:endParaRPr lang="en-US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2" descr="Image result for simple monkey green smoothi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t="18309" r="326" b="27854"/>
          <a:stretch/>
        </p:blipFill>
        <p:spPr bwMode="auto">
          <a:xfrm>
            <a:off x="1525474" y="2506701"/>
            <a:ext cx="2227079" cy="226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19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4100" y="636104"/>
            <a:ext cx="7419744" cy="84894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build a good snack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4500" y="1855304"/>
            <a:ext cx="8638944" cy="434671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CARBS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/>
                </a:solidFill>
                <a:latin typeface="giveArial"/>
                <a:cs typeface="Arial" panose="020B0604020202020204" pitchFamily="34" charset="0"/>
              </a:rPr>
              <a:t>give you immediate energy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+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PROTEIN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you feel fuller for longer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for repairing muscle after exercise or hard work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+ 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FAT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you feel satisfied and stay fuller for longer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FIBER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helps you feel satisfied and stay fuller for longer</a:t>
            </a:r>
          </a:p>
        </p:txBody>
      </p:sp>
    </p:spTree>
    <p:extLst>
      <p:ext uri="{BB962C8B-B14F-4D97-AF65-F5344CB8AC3E}">
        <p14:creationId xmlns:p14="http://schemas.microsoft.com/office/powerpoint/2010/main" val="946363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CARBS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5819" y="1987825"/>
            <a:ext cx="6032390" cy="1987826"/>
          </a:xfrm>
        </p:spPr>
        <p:txBody>
          <a:bodyPr>
            <a:noAutofit/>
          </a:bodyPr>
          <a:lstStyle/>
          <a:p>
            <a:r>
              <a:rPr lang="en-US" sz="2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  <a:endParaRPr lang="en-US" sz="22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Bananas and apples are easy and </a:t>
            </a:r>
            <a:r>
              <a:rPr lang="en-US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affordable </a:t>
            </a:r>
            <a:endParaRPr lang="en-US" sz="2200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Dried </a:t>
            </a:r>
            <a:r>
              <a:rPr lang="en-US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 is </a:t>
            </a:r>
            <a:r>
              <a:rPr lang="en-US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convenient, but packs </a:t>
            </a:r>
            <a:r>
              <a:rPr lang="en-US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lot of calories and sugar into a small serving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5819" y="4102371"/>
            <a:ext cx="5740842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Grains</a:t>
            </a: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 pitchFamily="34" charset="0"/>
              <a:buChar char="◦"/>
            </a:pPr>
            <a:r>
              <a:rPr lang="en-US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Crackers, tortilla chips, cereals, plain popcorn</a:t>
            </a:r>
            <a:endParaRPr lang="en-US" sz="2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 pitchFamily="34" charset="0"/>
              <a:buChar char="◦"/>
            </a:pPr>
            <a:r>
              <a:rPr lang="en-US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for </a:t>
            </a:r>
            <a:r>
              <a:rPr lang="en-US" sz="2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whole grain </a:t>
            </a:r>
            <a:r>
              <a:rPr lang="en-US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possible</a:t>
            </a:r>
            <a:endParaRPr lang="en-US" sz="2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75" y="1928191"/>
            <a:ext cx="2964070" cy="1895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75" y="4234893"/>
            <a:ext cx="2964070" cy="185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PROTEIN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975778"/>
            <a:ext cx="7883570" cy="4332256"/>
          </a:xfrm>
        </p:spPr>
        <p:txBody>
          <a:bodyPr>
            <a:normAutofit/>
          </a:bodyPr>
          <a:lstStyle/>
          <a:p>
            <a:r>
              <a:rPr lang="en-US" sz="19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protein</a:t>
            </a:r>
          </a:p>
          <a:p>
            <a:pPr lvl="1"/>
            <a:r>
              <a:rPr lang="en-US" sz="1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“Natural” deli meats</a:t>
            </a:r>
          </a:p>
          <a:p>
            <a:pPr lvl="1"/>
            <a:r>
              <a:rPr lang="en-US" sz="1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Hard-boiled eggs</a:t>
            </a:r>
          </a:p>
          <a:p>
            <a:pPr lvl="1"/>
            <a:r>
              <a:rPr lang="en-US" sz="1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Canned fish: tuna, salmon, sardines</a:t>
            </a:r>
          </a:p>
          <a:p>
            <a:pPr lvl="2"/>
            <a:r>
              <a:rPr lang="en-US" sz="1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Salmon and sardines are also </a:t>
            </a:r>
            <a:r>
              <a:rPr lang="en-US" sz="19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heart-healthy fats</a:t>
            </a:r>
            <a:endParaRPr lang="en-US" sz="19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</a:t>
            </a:r>
          </a:p>
          <a:p>
            <a:pPr lvl="1"/>
            <a:r>
              <a:rPr lang="en-US" sz="1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Yogurt</a:t>
            </a:r>
          </a:p>
          <a:p>
            <a:r>
              <a:rPr lang="en-US" sz="19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protein</a:t>
            </a:r>
          </a:p>
          <a:p>
            <a:pPr lvl="1"/>
            <a:r>
              <a:rPr lang="en-US" sz="1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Hummus</a:t>
            </a:r>
          </a:p>
          <a:p>
            <a:pPr lvl="1"/>
            <a:r>
              <a:rPr lang="en-US" sz="1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Nuts and seeds: almonds, peanut butter, pistachios, etc.</a:t>
            </a:r>
          </a:p>
          <a:p>
            <a:pPr lvl="2"/>
            <a:r>
              <a:rPr lang="en-US" sz="19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lso </a:t>
            </a:r>
            <a:r>
              <a:rPr lang="en-US" sz="1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in fat and calories so pay attention to your portions!</a:t>
            </a:r>
          </a:p>
          <a:p>
            <a:pPr lvl="1"/>
            <a:endParaRPr lang="en-US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57" y="1975778"/>
            <a:ext cx="3045420" cy="1801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58" y="4015250"/>
            <a:ext cx="3045420" cy="20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3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FAT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015535"/>
            <a:ext cx="6337190" cy="385517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Nuts and Seeds</a:t>
            </a:r>
          </a:p>
          <a:p>
            <a:pPr lvl="1"/>
            <a:r>
              <a:rPr lang="en-US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Sunflower seeds, cashews, peanuts, etc. </a:t>
            </a:r>
          </a:p>
          <a:p>
            <a:pPr lvl="1"/>
            <a:r>
              <a:rPr lang="en-US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en-US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</a:t>
            </a:r>
            <a:r>
              <a:rPr lang="en-US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protein </a:t>
            </a:r>
            <a:r>
              <a:rPr lang="en-US" sz="2400" u="sng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</a:t>
            </a:r>
          </a:p>
          <a:p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Avocado</a:t>
            </a:r>
            <a:endParaRPr lang="en-US" sz="24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Olives</a:t>
            </a:r>
          </a:p>
          <a:p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Olive oil and olive oil based mayo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*Remember: fats </a:t>
            </a:r>
            <a:r>
              <a:rPr lang="en-US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 a lot of calories into a small </a:t>
            </a:r>
            <a:r>
              <a:rPr lang="en-US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serving, </a:t>
            </a:r>
            <a:r>
              <a:rPr lang="en-US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keep your portions in check</a:t>
            </a:r>
          </a:p>
          <a:p>
            <a:endParaRPr lang="en-US" sz="20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09" y="2802135"/>
            <a:ext cx="3669245" cy="1995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95333" y="4581843"/>
            <a:ext cx="1285460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" dirty="0" smtClean="0"/>
              <a:t>Californiaavocado.com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735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FIBER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909517"/>
            <a:ext cx="7035432" cy="357688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Baby carrots, sliced peppers</a:t>
            </a:r>
            <a:r>
              <a:rPr lang="en-US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cherry tomatoes, celery, etc.</a:t>
            </a:r>
            <a:endParaRPr lang="en-US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high in vitamins but low in </a:t>
            </a:r>
            <a:r>
              <a:rPr lang="en-US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calories</a:t>
            </a:r>
          </a:p>
          <a:p>
            <a:r>
              <a:rPr lang="en-US" sz="2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Fruits</a:t>
            </a:r>
          </a:p>
          <a:p>
            <a:pPr lvl="1"/>
            <a:r>
              <a:rPr lang="en-US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Berries, apples, bananas, etc.</a:t>
            </a:r>
          </a:p>
          <a:p>
            <a:r>
              <a:rPr lang="en-US" sz="2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grains</a:t>
            </a:r>
          </a:p>
          <a:p>
            <a:r>
              <a:rPr lang="en-US" sz="2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Nuts and seeds: </a:t>
            </a:r>
            <a:r>
              <a:rPr lang="en-US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almonds</a:t>
            </a:r>
            <a:r>
              <a:rPr lang="en-US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seeds, etc. </a:t>
            </a:r>
          </a:p>
          <a:p>
            <a:pPr marL="0" indent="0">
              <a:buNone/>
            </a:pPr>
            <a:endParaRPr lang="en-US" sz="2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8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173" y="2766692"/>
            <a:ext cx="3549173" cy="236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6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NICKERS&amp;reg; 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909" y="2027582"/>
            <a:ext cx="4013778" cy="401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the best option…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447241" y="2160589"/>
            <a:ext cx="4184034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ß"/>
            </a:pPr>
            <a:endParaRPr lang="en-US" sz="3200" b="1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Fat </a:t>
            </a: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Carbs (from sugar)</a:t>
            </a: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strike="sngStrike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Fiber</a:t>
            </a: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strike="sngStrike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Protein</a:t>
            </a: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5" name="&quot;No&quot; Symbol 4"/>
          <p:cNvSpPr/>
          <p:nvPr/>
        </p:nvSpPr>
        <p:spPr>
          <a:xfrm>
            <a:off x="1505959" y="1944998"/>
            <a:ext cx="4515679" cy="4178948"/>
          </a:xfrm>
          <a:prstGeom prst="noSmoking">
            <a:avLst>
              <a:gd name="adj" fmla="val 385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26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Better</a:t>
            </a:r>
            <a:r>
              <a:rPr lang="en-U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option!</a:t>
            </a:r>
            <a:endParaRPr 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551709"/>
            <a:ext cx="9427248" cy="50892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8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410165"/>
              </p:ext>
            </p:extLst>
          </p:nvPr>
        </p:nvGraphicFramePr>
        <p:xfrm>
          <a:off x="1320800" y="2684697"/>
          <a:ext cx="9611360" cy="2468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6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0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APPLE SLICES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PEANUT BUTTER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(CARBS + FIBER)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(PROTEIN</a:t>
                      </a:r>
                      <a:r>
                        <a:rPr lang="en-US" sz="2400" baseline="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FAT)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https://lh4.ggpht.com/EkRXh7oGOVIQX3BoTciU490e4U-BKZ6DucMlr21aTstsaujju4GUf8MLyp7SsQr_Fk45tJ6VfOPZth5-SA=s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84" y="1152698"/>
            <a:ext cx="33813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eanut bu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36" y="1928239"/>
            <a:ext cx="2200997" cy="22589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77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Image result for ap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351" y="4078352"/>
            <a:ext cx="2359172" cy="235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slim j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53" y="2739866"/>
            <a:ext cx="3284735" cy="24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14" y="387613"/>
            <a:ext cx="11241059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      Not </a:t>
            </a:r>
            <a:r>
              <a:rPr lang="en-US" dirty="0" smtClean="0"/>
              <a:t>the best option…	</a:t>
            </a:r>
            <a:r>
              <a:rPr lang="en-US" dirty="0" smtClean="0"/>
              <a:t>       better option!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39807" y="2493628"/>
            <a:ext cx="2080532" cy="31694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</a:t>
            </a: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Fat </a:t>
            </a: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Protein </a:t>
            </a: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strike="sngStrike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Fiber</a:t>
            </a:r>
          </a:p>
          <a:p>
            <a:pPr>
              <a:buFont typeface="Wingdings" panose="05000000000000000000" pitchFamily="2" charset="2"/>
              <a:buChar char="ß"/>
            </a:pPr>
            <a:r>
              <a:rPr lang="en-US" sz="3200" strike="sngStrike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Carbs</a:t>
            </a: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936670" y="2589559"/>
            <a:ext cx="2209144" cy="316944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Fat</a:t>
            </a:r>
            <a:r>
              <a:rPr lang="en-US" sz="32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</a:p>
          <a:p>
            <a:pPr marL="0" indent="0" algn="r">
              <a:buNone/>
            </a:pPr>
            <a:r>
              <a:rPr lang="en-US" sz="32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Protein</a:t>
            </a:r>
            <a:r>
              <a:rPr lang="en-US" sz="32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+</a:t>
            </a:r>
            <a:endParaRPr lang="en-US" sz="3200" dirty="0" smtClean="0">
              <a:solidFill>
                <a:schemeClr val="accent2"/>
              </a:solidFill>
              <a:sym typeface="Wingdings" panose="05000000000000000000" pitchFamily="2" charset="2"/>
            </a:endParaRPr>
          </a:p>
          <a:p>
            <a:pPr marL="0" indent="0" algn="r">
              <a:buNone/>
            </a:pP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Fiber</a:t>
            </a:r>
            <a:r>
              <a:rPr lang="en-US" sz="32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</a:p>
          <a:p>
            <a:pPr marL="0" indent="0" algn="r">
              <a:buNone/>
            </a:pPr>
            <a:r>
              <a:rPr lang="en-US" sz="32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Carbs</a:t>
            </a:r>
            <a:r>
              <a:rPr lang="en-US" sz="32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</a:p>
        </p:txBody>
      </p:sp>
      <p:sp>
        <p:nvSpPr>
          <p:cNvPr id="5" name="&quot;No&quot; Symbol 4"/>
          <p:cNvSpPr/>
          <p:nvPr/>
        </p:nvSpPr>
        <p:spPr>
          <a:xfrm>
            <a:off x="620900" y="2207446"/>
            <a:ext cx="3201042" cy="3528392"/>
          </a:xfrm>
          <a:prstGeom prst="noSmoking">
            <a:avLst>
              <a:gd name="adj" fmla="val 385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100" name="Picture 4" descr="http://www.30poundsofapples.com/wp-content/uploads/2012/07/Glamour-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067" y="1840619"/>
            <a:ext cx="3465741" cy="231049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007581" y="2037500"/>
            <a:ext cx="18750" cy="381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44818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950</TotalTime>
  <Words>642</Words>
  <Application>Microsoft Office PowerPoint</Application>
  <PresentationFormat>Widescreen</PresentationFormat>
  <Paragraphs>168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giveArial</vt:lpstr>
      <vt:lpstr>Wingdings</vt:lpstr>
      <vt:lpstr>Retrospect</vt:lpstr>
      <vt:lpstr>Quick, easy, tasty snacks</vt:lpstr>
      <vt:lpstr>How to build a good snack</vt:lpstr>
      <vt:lpstr>CARBS</vt:lpstr>
      <vt:lpstr>PROTEIN</vt:lpstr>
      <vt:lpstr>FAT</vt:lpstr>
      <vt:lpstr>FIBER</vt:lpstr>
      <vt:lpstr>Not the best option…</vt:lpstr>
      <vt:lpstr>Better option!</vt:lpstr>
      <vt:lpstr>      Not the best option…        better option!</vt:lpstr>
      <vt:lpstr>Good option!</vt:lpstr>
      <vt:lpstr>Not the best option…</vt:lpstr>
      <vt:lpstr>Better option!</vt:lpstr>
      <vt:lpstr>What about beverages?</vt:lpstr>
      <vt:lpstr>What if you don’t drink enough water?</vt:lpstr>
      <vt:lpstr>How much fluid do you need?</vt:lpstr>
      <vt:lpstr>What counts as fluid?</vt:lpstr>
      <vt:lpstr>Not the best option…</vt:lpstr>
      <vt:lpstr>Better option!</vt:lpstr>
    </vt:vector>
  </TitlesOfParts>
  <Company>Division of Student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EASY  QUICK  HEALTHY  meals for the busy family</dc:title>
  <dc:creator>Orndorff, Travertine</dc:creator>
  <cp:lastModifiedBy>Shelor, Lauren</cp:lastModifiedBy>
  <cp:revision>93</cp:revision>
  <dcterms:created xsi:type="dcterms:W3CDTF">2016-09-29T13:52:53Z</dcterms:created>
  <dcterms:modified xsi:type="dcterms:W3CDTF">2017-08-16T20:49:06Z</dcterms:modified>
</cp:coreProperties>
</file>